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91" r:id="rId10"/>
    <p:sldId id="292" r:id="rId11"/>
    <p:sldId id="293" r:id="rId12"/>
    <p:sldId id="269" r:id="rId13"/>
    <p:sldId id="275" r:id="rId14"/>
    <p:sldId id="270" r:id="rId15"/>
    <p:sldId id="271" r:id="rId16"/>
    <p:sldId id="279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5"/>
    <p:restoredTop sz="85087"/>
  </p:normalViewPr>
  <p:slideViewPr>
    <p:cSldViewPr snapToGrid="0" snapToObjects="1">
      <p:cViewPr varScale="1">
        <p:scale>
          <a:sx n="110" d="100"/>
          <a:sy n="110" d="100"/>
        </p:scale>
        <p:origin x="9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8C27-4EA0-7247-87A3-872976A07B51}" type="datetimeFigureOut">
              <a:rPr lang="en-US" smtClean="0"/>
              <a:t>5/7/18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F59C2-7033-4B4D-ACA3-71A130EDE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9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Thesis</a:t>
            </a:r>
            <a:r>
              <a:rPr lang="en-US" dirty="0"/>
              <a:t>: perform you own analyses and interpret them</a:t>
            </a:r>
          </a:p>
          <a:p>
            <a:r>
              <a:rPr lang="en-US" b="1" dirty="0"/>
              <a:t>Career</a:t>
            </a:r>
            <a:r>
              <a:rPr lang="en-US" dirty="0"/>
              <a:t>: communicate with, work with, and understand statisticians</a:t>
            </a:r>
            <a:r>
              <a:rPr lang="en-US" baseline="0" dirty="0"/>
              <a:t> and data scientists that you will be working with (they are everywhere</a:t>
            </a:r>
            <a:r>
              <a:rPr lang="mr-IN" baseline="0" dirty="0"/>
              <a:t>…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AC963-4835-3D4E-A19F-6630AA11B78D}" type="datetime1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94B7-0E01-104B-BA4E-69A111872F72}" type="datetime1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DE74C-1DBD-2249-9E04-4C38F45A6A12}" type="datetime1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1F8E6-022C-0E40-B6B8-367BF4043793}" type="datetime1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BFFF-0961-544E-A0B4-0C4EC83F3AA1}" type="datetime1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FF96-7DDB-0042-A4DF-34C29E374098}" type="datetime1">
              <a:rPr lang="en-US" smtClean="0"/>
              <a:t>5/7/18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48F1-CA4D-1940-BF91-EEEAB3C77F2C}" type="datetime1">
              <a:rPr lang="en-US" smtClean="0"/>
              <a:t>5/7/18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E021-8738-9E4D-8AF8-596092D0536B}" type="datetime1">
              <a:rPr lang="en-US" smtClean="0"/>
              <a:t>5/7/18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983A1-B703-C343-8A0A-0C25EB776D8E}" type="datetime1">
              <a:rPr lang="en-US" smtClean="0"/>
              <a:t>5/7/18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BC88-99CE-474D-9184-1B6AF27803E7}" type="datetime1">
              <a:rPr lang="en-US" smtClean="0"/>
              <a:t>5/7/18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1FA-97A8-F949-9181-A6377E645A37}" type="datetime1">
              <a:rPr lang="en-US" smtClean="0"/>
              <a:t>5/7/18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2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ECBFF-EE15-A740-B2F8-18CB5FD0C4A0}" type="datetime1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(null)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3DbrYx-SN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quote.org/wiki/Sherlock_Holmes" TargetMode="External"/><Relationship Id="rId2" Type="http://schemas.openxmlformats.org/officeDocument/2006/relationships/hyperlink" Target="https://www.deming.org/theman/over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Daniel_Keys_Mora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(null)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1" y="1214437"/>
            <a:ext cx="11602995" cy="2387600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Research Design and Analysis 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6058" y="4090857"/>
            <a:ext cx="9144000" cy="138395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EDUC/PSY 6600</a:t>
            </a:r>
          </a:p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Unit 0</a:t>
            </a:r>
          </a:p>
        </p:txBody>
      </p:sp>
    </p:spTree>
    <p:extLst>
      <p:ext uri="{BB962C8B-B14F-4D97-AF65-F5344CB8AC3E}">
        <p14:creationId xmlns:p14="http://schemas.microsoft.com/office/powerpoint/2010/main" val="641206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D0A60E8-5EBA-7E4E-9732-DFAF8154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401" y="0"/>
            <a:ext cx="5299364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0065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Prerequisites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1690688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EDUC/PSY 6570</a:t>
            </a:r>
          </a:p>
          <a:p>
            <a:pPr algn="ctr"/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Pretest</a:t>
            </a:r>
          </a:p>
        </p:txBody>
      </p:sp>
      <p:sp>
        <p:nvSpPr>
          <p:cNvPr id="8" name="Frame 7"/>
          <p:cNvSpPr/>
          <p:nvPr/>
        </p:nvSpPr>
        <p:spPr>
          <a:xfrm>
            <a:off x="7161531" y="3121746"/>
            <a:ext cx="4754243" cy="1012032"/>
          </a:xfrm>
          <a:prstGeom prst="frame">
            <a:avLst>
              <a:gd name="adj1" fmla="val 5441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853723" y="2510497"/>
            <a:ext cx="1188932" cy="658814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838200" y="2952811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Mandatory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200" y="3627762"/>
            <a:ext cx="5257800" cy="2501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Can take the pretest up until the end of this week</a:t>
            </a:r>
          </a:p>
        </p:txBody>
      </p:sp>
    </p:spTree>
    <p:extLst>
      <p:ext uri="{BB962C8B-B14F-4D97-AF65-F5344CB8AC3E}">
        <p14:creationId xmlns:p14="http://schemas.microsoft.com/office/powerpoint/2010/main" val="1303968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CD195B-322F-DB41-9986-FD477DC7D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677" y="0"/>
            <a:ext cx="5299364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0065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Prep and Attendance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1690688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Prepare for class</a:t>
            </a:r>
          </a:p>
        </p:txBody>
      </p:sp>
      <p:sp>
        <p:nvSpPr>
          <p:cNvPr id="8" name="Frame 7"/>
          <p:cNvSpPr/>
          <p:nvPr/>
        </p:nvSpPr>
        <p:spPr>
          <a:xfrm>
            <a:off x="7033677" y="115748"/>
            <a:ext cx="5005498" cy="1674912"/>
          </a:xfrm>
          <a:prstGeom prst="frame">
            <a:avLst>
              <a:gd name="adj1" fmla="val 5441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5844746" y="1377387"/>
            <a:ext cx="1188932" cy="829198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838200" y="2952810"/>
            <a:ext cx="5257800" cy="1389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It makes </a:t>
            </a:r>
            <a:r>
              <a:rPr lang="en-US" sz="28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the lectures much more meaningful and less stressful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200" y="4757738"/>
            <a:ext cx="52578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We’ll talk about the schedule in a moment</a:t>
            </a:r>
          </a:p>
        </p:txBody>
      </p:sp>
    </p:spTree>
    <p:extLst>
      <p:ext uri="{BB962C8B-B14F-4D97-AF65-F5344CB8AC3E}">
        <p14:creationId xmlns:p14="http://schemas.microsoft.com/office/powerpoint/2010/main" val="346359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Grading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F060C-2770-224E-99C5-0573D0201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26" y="-1643605"/>
            <a:ext cx="529936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2F51CC-5525-2E48-841C-C264CCB2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636" y="3093334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18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Grading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1690688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Summaries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4745620" y="1964723"/>
            <a:ext cx="2260854" cy="369564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38200" y="2952811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30% of Grade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3627762"/>
            <a:ext cx="5257800" cy="2501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Essentially free points</a:t>
            </a:r>
          </a:p>
          <a:p>
            <a:pPr algn="ctr">
              <a:spcAft>
                <a:spcPts val="300"/>
              </a:spcAft>
            </a:pPr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-&gt; Can use on Exams</a:t>
            </a:r>
          </a:p>
          <a:p>
            <a:pPr algn="ctr">
              <a:spcAft>
                <a:spcPts val="300"/>
              </a:spcAft>
            </a:pP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>
              <a:spcAft>
                <a:spcPts val="300"/>
              </a:spcAft>
            </a:pPr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Use </a:t>
            </a:r>
            <a:r>
              <a:rPr lang="en-US" sz="2800" b="1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RMarkdown</a:t>
            </a:r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(we’ll discuss a lot more)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8A8EE6-B47B-0040-9375-A4647FF1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677" y="0"/>
            <a:ext cx="5299364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7033677" y="1782161"/>
            <a:ext cx="4876672" cy="365125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2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Grading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1887267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Assignments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 flipV="1">
            <a:off x="5231757" y="2662177"/>
            <a:ext cx="1801920" cy="1741734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38200" y="3082821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35% of Grade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12573" y="4072121"/>
            <a:ext cx="5257800" cy="1435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Can take a lot of work (also can be used on the exams)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A53442-10D7-7C43-B760-6D2BA14B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677" y="0"/>
            <a:ext cx="5299364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7234902" y="4403910"/>
            <a:ext cx="4652298" cy="385863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26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A6DC91-4148-0A4C-BD1A-6A8942207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09912"/>
            <a:ext cx="52993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Grading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1885197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Exams</a:t>
            </a:r>
          </a:p>
        </p:txBody>
      </p:sp>
      <p:sp>
        <p:nvSpPr>
          <p:cNvPr id="3" name="Frame 2"/>
          <p:cNvSpPr/>
          <p:nvPr/>
        </p:nvSpPr>
        <p:spPr>
          <a:xfrm>
            <a:off x="6538787" y="3255529"/>
            <a:ext cx="4856577" cy="389999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 flipV="1">
            <a:off x="5012873" y="2694214"/>
            <a:ext cx="1318479" cy="697168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38200" y="3082821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35% of Grade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3879190"/>
            <a:ext cx="5257800" cy="225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6 Equally weighted</a:t>
            </a:r>
          </a:p>
          <a:p>
            <a:pPr algn="ctr">
              <a:spcAft>
                <a:spcPts val="300"/>
              </a:spcAft>
            </a:pPr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Only 30 min (short)</a:t>
            </a:r>
          </a:p>
          <a:p>
            <a:pPr algn="ctr">
              <a:spcAft>
                <a:spcPts val="300"/>
              </a:spcAft>
            </a:pPr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Open note (use your summaries)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00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Schedule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200" y="1370806"/>
            <a:ext cx="5006546" cy="4116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Tentative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Summaries (and readings) are due before class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Assignment by the end of the day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D921C-E0DE-264B-83D1-0BE3F33B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636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60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18B83B-2F28-D442-A996-EDB12DE71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636" y="0"/>
            <a:ext cx="52993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Schedule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1370806"/>
            <a:ext cx="5006546" cy="4116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Tentative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Summaries (and readings) are due before class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Assignment by the end of the day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81943" y="1986417"/>
            <a:ext cx="7629562" cy="4116387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60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Please read the</a:t>
            </a:r>
          </a:p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60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syllabus in depth</a:t>
            </a:r>
          </a:p>
        </p:txBody>
      </p:sp>
    </p:spTree>
    <p:extLst>
      <p:ext uri="{BB962C8B-B14F-4D97-AF65-F5344CB8AC3E}">
        <p14:creationId xmlns:p14="http://schemas.microsoft.com/office/powerpoint/2010/main" val="1628320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92" y="2016082"/>
            <a:ext cx="10997513" cy="3235281"/>
          </a:xfrm>
        </p:spPr>
        <p:txBody>
          <a:bodyPr>
            <a:noAutofit/>
          </a:bodyPr>
          <a:lstStyle/>
          <a:p>
            <a:pPr algn="ctr"/>
            <a:r>
              <a:rPr lang="en-US" sz="16600" b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Welcome</a:t>
            </a:r>
            <a:endParaRPr lang="en-US" sz="16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50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84570" y="3064476"/>
            <a:ext cx="4822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6"/>
                </a:solidFill>
                <a:hlinkClick r:id="rId2"/>
              </a:rPr>
              <a:t>Tesla Autopilot</a:t>
            </a:r>
            <a:endParaRPr lang="en-US" sz="6000" dirty="0">
              <a:solidFill>
                <a:schemeClr val="accent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1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61" y="1496553"/>
            <a:ext cx="9323878" cy="52493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57261" y="3150972"/>
            <a:ext cx="7877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hlinkClick r:id="" action="ppaction://noaction"/>
              </a:rPr>
              <a:t>Health Care Policy and Cost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 are/is Cool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2352071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tx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“In God we trust. All others must bring data.”</a:t>
            </a:r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algn="ctr"/>
            <a:r>
              <a:rPr lang="en-US" sz="1600" b="0" i="0" u="none" strike="noStrike" dirty="0">
                <a:solidFill>
                  <a:schemeClr val="tx2"/>
                </a:solidFill>
                <a:effectLst/>
                <a:latin typeface="Consolas" charset="0"/>
                <a:ea typeface="Consolas" charset="0"/>
                <a:cs typeface="Consolas" charset="0"/>
                <a:hlinkClick r:id="rId2"/>
              </a:rPr>
              <a:t>W. Edwards Deming</a:t>
            </a:r>
            <a:endParaRPr lang="en-US" sz="16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3703078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“It is a capital mistake to theorize before one has data.”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3"/>
              </a:rPr>
              <a:t>Sherlock Holmes</a:t>
            </a:r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, “A Study in Scarlett” (Arthur Conan Doyle).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054085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“You can have data without information, but you cannot have information without data.”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4"/>
              </a:rPr>
              <a:t>Daniel Keys Moran</a:t>
            </a:r>
            <a:endParaRPr lang="en-US" sz="11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6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Purpose of this course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752249"/>
            <a:ext cx="4833551" cy="2089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200"/>
              </a:spcAft>
            </a:pPr>
            <a:r>
              <a:rPr lang="en-US" sz="4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Prepare you for:</a:t>
            </a: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thesis</a:t>
            </a: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career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753" y="812800"/>
            <a:ext cx="3860721" cy="502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 trans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5817" y="3363970"/>
            <a:ext cx="4316004" cy="323747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6" name="Rectangle 5"/>
          <p:cNvSpPr/>
          <p:nvPr/>
        </p:nvSpPr>
        <p:spPr>
          <a:xfrm>
            <a:off x="838200" y="1985971"/>
            <a:ext cx="108522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Develop quantitative skills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9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What is expected of you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90687"/>
            <a:ext cx="10515600" cy="48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Attend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participate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in class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Prepare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for class (readings before class)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Professional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correspondence with colleagues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Use </a:t>
            </a:r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assignments to learn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Ask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questions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Communicate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with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AC569F-B3FB-5B4B-B42E-6490D357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401" y="0"/>
            <a:ext cx="5299364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0065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Who am I?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1690688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Research Assistant Professor</a:t>
            </a:r>
          </a:p>
        </p:txBody>
      </p:sp>
      <p:sp>
        <p:nvSpPr>
          <p:cNvPr id="8" name="Frame 7"/>
          <p:cNvSpPr/>
          <p:nvPr/>
        </p:nvSpPr>
        <p:spPr>
          <a:xfrm>
            <a:off x="7276015" y="419040"/>
            <a:ext cx="2307823" cy="1266885"/>
          </a:xfrm>
          <a:prstGeom prst="frame">
            <a:avLst>
              <a:gd name="adj1" fmla="val 5441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5844746" y="1423686"/>
            <a:ext cx="1431269" cy="533702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838200" y="2952811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 453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200" y="3627762"/>
            <a:ext cx="5257800" cy="2501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tyson.barrett@usu.edu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>
              <a:spcAft>
                <a:spcPts val="300"/>
              </a:spcAft>
            </a:pP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>
              <a:spcAft>
                <a:spcPts val="300"/>
              </a:spcAft>
            </a:pPr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Office Hours: By appointment</a:t>
            </a:r>
          </a:p>
        </p:txBody>
      </p:sp>
    </p:spTree>
    <p:extLst>
      <p:ext uri="{BB962C8B-B14F-4D97-AF65-F5344CB8AC3E}">
        <p14:creationId xmlns:p14="http://schemas.microsoft.com/office/powerpoint/2010/main" val="1012654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386</Words>
  <Application>Microsoft Macintosh PowerPoint</Application>
  <PresentationFormat>Widescreen</PresentationFormat>
  <Paragraphs>87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Mangal</vt:lpstr>
      <vt:lpstr>Office Theme</vt:lpstr>
      <vt:lpstr>Research Design and Analysis I</vt:lpstr>
      <vt:lpstr>Welcome</vt:lpstr>
      <vt:lpstr>Data, Data, Data, Data, Data, ...</vt:lpstr>
      <vt:lpstr>Data, Data, Data, Data, Data, ...</vt:lpstr>
      <vt:lpstr>Data, Data, Data, Data, Data, ...</vt:lpstr>
      <vt:lpstr>Data are/is Cool</vt:lpstr>
      <vt:lpstr>Purpose of this course</vt:lpstr>
      <vt:lpstr>What is expected of you</vt:lpstr>
      <vt:lpstr>PowerPoint Presentation</vt:lpstr>
      <vt:lpstr>PowerPoint Presentation</vt:lpstr>
      <vt:lpstr>PowerPoint Presentation</vt:lpstr>
      <vt:lpstr>Grading</vt:lpstr>
      <vt:lpstr>Grading</vt:lpstr>
      <vt:lpstr>Grading</vt:lpstr>
      <vt:lpstr>Grading</vt:lpstr>
      <vt:lpstr>Schedule</vt:lpstr>
      <vt:lpstr>Schedule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Statistical Analysis</dc:title>
  <dc:creator>Tyson Barrett</dc:creator>
  <cp:lastModifiedBy>Tyson Barrett</cp:lastModifiedBy>
  <cp:revision>54</cp:revision>
  <cp:lastPrinted>2018-01-09T22:23:38Z</cp:lastPrinted>
  <dcterms:created xsi:type="dcterms:W3CDTF">2017-12-29T23:46:42Z</dcterms:created>
  <dcterms:modified xsi:type="dcterms:W3CDTF">2018-05-07T17:38:43Z</dcterms:modified>
</cp:coreProperties>
</file>